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93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6" r:id="rId14"/>
    <p:sldId id="305" r:id="rId15"/>
    <p:sldId id="315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742"/>
    <a:srgbClr val="E9D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A4346-6C4E-A143-B7DD-C98E33D520E0}" v="4140" dt="2019-09-01T00:09:34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65"/>
    <p:restoredTop sz="82385"/>
  </p:normalViewPr>
  <p:slideViewPr>
    <p:cSldViewPr snapToGrid="0" snapToObjects="1">
      <p:cViewPr>
        <p:scale>
          <a:sx n="100" d="100"/>
          <a:sy n="100" d="100"/>
        </p:scale>
        <p:origin x="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E824E-D1BF-154A-99C7-C1019D21272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6CEF7-6520-1744-A06C-63BD652CE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name: “may </a:t>
            </a:r>
            <a:r>
              <a:rPr lang="en-US" dirty="0" err="1"/>
              <a:t>yamo</a:t>
            </a:r>
            <a:r>
              <a:rPr lang="en-US" dirty="0"/>
              <a:t> Kasey Shah” </a:t>
            </a:r>
          </a:p>
          <a:p>
            <a:endParaRPr lang="en-US" dirty="0"/>
          </a:p>
          <a:p>
            <a:r>
              <a:rPr lang="en-US" dirty="0"/>
              <a:t>very happy to be in Chile: “</a:t>
            </a:r>
            <a:r>
              <a:rPr lang="en-US" dirty="0" err="1"/>
              <a:t>Estoy</a:t>
            </a:r>
            <a:r>
              <a:rPr lang="en-US" dirty="0"/>
              <a:t> </a:t>
            </a:r>
            <a:r>
              <a:rPr lang="en-US" dirty="0" err="1"/>
              <a:t>muey</a:t>
            </a:r>
            <a:r>
              <a:rPr lang="en-US" dirty="0"/>
              <a:t> </a:t>
            </a:r>
            <a:r>
              <a:rPr lang="en-US" dirty="0" err="1"/>
              <a:t>contento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Chile”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6CEF7-6520-1744-A06C-63BD652CE0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8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Dinner for 20: “</a:t>
            </a:r>
            <a:r>
              <a:rPr lang="es-ES"/>
              <a:t>cena </a:t>
            </a:r>
            <a:r>
              <a:rPr lang="es-ES" dirty="0"/>
              <a:t>para vente invitados”</a:t>
            </a:r>
          </a:p>
          <a:p>
            <a:endParaRPr lang="es-ES" dirty="0"/>
          </a:p>
          <a:p>
            <a:r>
              <a:rPr lang="es-ES" dirty="0" err="1"/>
              <a:t>Pantry</a:t>
            </a:r>
            <a:r>
              <a:rPr lang="es-ES" dirty="0"/>
              <a:t>: “</a:t>
            </a:r>
            <a:r>
              <a:rPr lang="es-ES" dirty="0" err="1"/>
              <a:t>deespensa</a:t>
            </a:r>
            <a:r>
              <a:rPr lang="es-ES" dirty="0"/>
              <a:t>”</a:t>
            </a:r>
          </a:p>
          <a:p>
            <a:endParaRPr lang="es-ES" dirty="0"/>
          </a:p>
          <a:p>
            <a:r>
              <a:rPr lang="es-ES" dirty="0" err="1"/>
              <a:t>Expertise</a:t>
            </a:r>
            <a:r>
              <a:rPr lang="es-ES" dirty="0"/>
              <a:t>: “experiencia”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6CEF7-6520-1744-A06C-63BD652CE0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Grocery Store: </a:t>
            </a:r>
            <a:r>
              <a:rPr lang="en-US" dirty="0" err="1"/>
              <a:t>Supermarcado</a:t>
            </a:r>
            <a:endParaRPr lang="en-US" dirty="0"/>
          </a:p>
          <a:p>
            <a:r>
              <a:rPr lang="en-US" dirty="0"/>
              <a:t>Restaurant: </a:t>
            </a:r>
            <a:r>
              <a:rPr lang="en-US" dirty="0" err="1"/>
              <a:t>Restaurante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6CEF7-6520-1744-A06C-63BD652CE0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6CEF7-6520-1744-A06C-63BD652CE0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3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8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7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2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2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8/31/19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3265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kaseyshah" TargetMode="External"/><Relationship Id="rId5" Type="http://schemas.openxmlformats.org/officeDocument/2006/relationships/hyperlink" Target="http://aka.ms/kaseyshah" TargetMode="External"/><Relationship Id="rId4" Type="http://schemas.openxmlformats.org/officeDocument/2006/relationships/hyperlink" Target="mailto:kasey.shah@microsoft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seyshah/azure-labs/blob/master/kasey-dcd-chile-network-demo-sh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aseyshah/azure-labs/blob/master/kasey-dcd-chile-network-demo-s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github.com/kaseyshah" TargetMode="External"/><Relationship Id="rId5" Type="http://schemas.openxmlformats.org/officeDocument/2006/relationships/hyperlink" Target="http://aka.ms/kaseyshah" TargetMode="External"/><Relationship Id="rId4" Type="http://schemas.openxmlformats.org/officeDocument/2006/relationships/hyperlink" Target="mailto:kasey.shah@microsoft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44FE3C-4690-4040-A3B1-44386DAFD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3E1FC-5650-BF43-A909-D644932A7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6012" y="1004933"/>
            <a:ext cx="10225530" cy="147501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Hybrid Cloud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“the new normal”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E9620-6E68-4349-B6CC-95004D88B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6012" y="4029559"/>
            <a:ext cx="10225530" cy="2605319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Kasey Shah</a:t>
            </a:r>
          </a:p>
          <a:p>
            <a:r>
              <a:rPr lang="en-US" dirty="0">
                <a:solidFill>
                  <a:schemeClr val="tx1"/>
                </a:solidFill>
              </a:rPr>
              <a:t>Principal Cloud Solution Architect, Microsoft</a:t>
            </a:r>
          </a:p>
          <a:p>
            <a:r>
              <a:rPr lang="en-US" dirty="0">
                <a:hlinkClick r:id="rId4"/>
              </a:rPr>
              <a:t>kasey.shah@microsoft.com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LinkedIn: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http://aka.ms/kaseyshah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Twitter: @kaseyshah</a:t>
            </a:r>
          </a:p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http://github.com/kaseyshah</a:t>
            </a:r>
            <a:r>
              <a:rPr lang="en-US" dirty="0"/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standing in front of a body of water posing for the camera&#10;&#10;Description automatically generated">
            <a:extLst>
              <a:ext uri="{FF2B5EF4-FFF2-40B4-BE49-F238E27FC236}">
                <a16:creationId xmlns:a16="http://schemas.microsoft.com/office/drawing/2014/main" id="{6CFA32B1-A483-8F40-9AFB-2871A3685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484869"/>
            <a:ext cx="3920438" cy="32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0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Hybrid Cloud is “the new normal”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A7E3A8A7-04EB-ED4C-8303-D630E0099E7D}"/>
              </a:ext>
            </a:extLst>
          </p:cNvPr>
          <p:cNvSpPr/>
          <p:nvPr/>
        </p:nvSpPr>
        <p:spPr>
          <a:xfrm>
            <a:off x="6731851" y="201625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Compliances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Achieve dozens of compliances overnight</a:t>
            </a:r>
            <a:endParaRPr lang="en-US" sz="10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5EF100F-1939-C34A-89C4-E0592EDE3837}"/>
              </a:ext>
            </a:extLst>
          </p:cNvPr>
          <p:cNvSpPr/>
          <p:nvPr/>
        </p:nvSpPr>
        <p:spPr>
          <a:xfrm>
            <a:off x="1786751" y="466175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Elevate Security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Provide defense in depth with numerous security capabilities in the Cloud</a:t>
            </a:r>
            <a:endParaRPr lang="en-US" sz="1100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Global Presence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Make your DC available globally</a:t>
            </a:r>
            <a:endParaRPr lang="en-US" sz="1200" dirty="0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84255964-2BD9-8D40-9F88-79E46DCF74F8}"/>
              </a:ext>
            </a:extLst>
          </p:cNvPr>
          <p:cNvSpPr/>
          <p:nvPr/>
        </p:nvSpPr>
        <p:spPr>
          <a:xfrm>
            <a:off x="6731851" y="466175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Containerization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Run microservices enabled application anywhere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8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Hybrid Cloud - Key Considerations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A7E3A8A7-04EB-ED4C-8303-D630E0099E7D}"/>
              </a:ext>
            </a:extLst>
          </p:cNvPr>
          <p:cNvSpPr/>
          <p:nvPr/>
        </p:nvSpPr>
        <p:spPr>
          <a:xfrm>
            <a:off x="6731851" y="201625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sz="2200" dirty="0"/>
              <a:t>Build Landing Zone</a:t>
            </a:r>
          </a:p>
          <a:p>
            <a:pPr algn="ctr">
              <a:spcBef>
                <a:spcPts val="800"/>
              </a:spcBef>
            </a:pPr>
            <a:r>
              <a:rPr lang="en-US" sz="2200" dirty="0"/>
              <a:t>create </a:t>
            </a:r>
            <a:r>
              <a:rPr lang="en-US" dirty="0">
                <a:solidFill>
                  <a:prstClr val="white"/>
                </a:solidFill>
              </a:rPr>
              <a:t>DMZ type environment for Cloud Provider connections</a:t>
            </a:r>
            <a:endParaRPr lang="en-US" sz="10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5EF100F-1939-C34A-89C4-E0592EDE3837}"/>
              </a:ext>
            </a:extLst>
          </p:cNvPr>
          <p:cNvSpPr/>
          <p:nvPr/>
        </p:nvSpPr>
        <p:spPr>
          <a:xfrm>
            <a:off x="1786751" y="466175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Governance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apply policies, resource optimization, and security controls</a:t>
            </a:r>
            <a:endParaRPr lang="en-US" sz="1100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High Speed Networking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10/100G Express Route, Direct Connect, Peering</a:t>
            </a:r>
            <a:endParaRPr lang="en-US" sz="1200" dirty="0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84255964-2BD9-8D40-9F88-79E46DCF74F8}"/>
              </a:ext>
            </a:extLst>
          </p:cNvPr>
          <p:cNvSpPr/>
          <p:nvPr/>
        </p:nvSpPr>
        <p:spPr>
          <a:xfrm>
            <a:off x="6731851" y="466175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Part of DC Design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make Cloud considerations part of your DC design, not as an afterthought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05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Hybrid Cloud - Key Considerations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2889371" y="1885285"/>
            <a:ext cx="6690821" cy="403234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/>
              <a:t>Cloud Power Your Data Center!</a:t>
            </a:r>
          </a:p>
          <a:p>
            <a:pPr algn="ctr">
              <a:spcBef>
                <a:spcPts val="2000"/>
              </a:spcBef>
            </a:pPr>
            <a:r>
              <a:rPr lang="en-US" sz="2400" dirty="0"/>
              <a:t>Power your Data Center with the Cloud along with the Electricity!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947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7B3D3-6559-B940-9116-01EDEA11E245}"/>
              </a:ext>
            </a:extLst>
          </p:cNvPr>
          <p:cNvSpPr txBox="1"/>
          <p:nvPr/>
        </p:nvSpPr>
        <p:spPr>
          <a:xfrm>
            <a:off x="1269783" y="1885285"/>
            <a:ext cx="9883639" cy="481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Build 4 Data Center networks that can host 60K hosts each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Build two subnets in each Data Centers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Deploy two virtual machines in each subnet of all Data Center networks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SSH to virtual machines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Configure routing across all Data Center networks for bi-directional access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Solution at my </a:t>
            </a:r>
            <a:r>
              <a:rPr lang="en-US" sz="2600" dirty="0">
                <a:hlinkClick r:id="rId2"/>
              </a:rPr>
              <a:t>GitHub</a:t>
            </a:r>
            <a:r>
              <a:rPr lang="en-US" sz="2600" dirty="0"/>
              <a:t> page.</a:t>
            </a:r>
          </a:p>
        </p:txBody>
      </p:sp>
    </p:spTree>
    <p:extLst>
      <p:ext uri="{BB962C8B-B14F-4D97-AF65-F5344CB8AC3E}">
        <p14:creationId xmlns:p14="http://schemas.microsoft.com/office/powerpoint/2010/main" val="182030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3788E-4C66-8948-BE17-19E8EAC510EE}"/>
              </a:ext>
            </a:extLst>
          </p:cNvPr>
          <p:cNvSpPr/>
          <p:nvPr/>
        </p:nvSpPr>
        <p:spPr>
          <a:xfrm>
            <a:off x="4233789" y="484681"/>
            <a:ext cx="2233535" cy="16489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1B66AB0-C802-6E46-82A6-AF5053CB381A}"/>
              </a:ext>
            </a:extLst>
          </p:cNvPr>
          <p:cNvSpPr txBox="1"/>
          <p:nvPr/>
        </p:nvSpPr>
        <p:spPr>
          <a:xfrm>
            <a:off x="4702721" y="864556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s20v40</a:t>
            </a:r>
          </a:p>
          <a:p>
            <a:pPr algn="ctr"/>
            <a:r>
              <a:rPr lang="en-US" sz="1000" dirty="0"/>
              <a:t>10.40.20/24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B7C198-455B-E04C-AE89-74852DC93A7F}"/>
              </a:ext>
            </a:extLst>
          </p:cNvPr>
          <p:cNvSpPr/>
          <p:nvPr/>
        </p:nvSpPr>
        <p:spPr>
          <a:xfrm>
            <a:off x="494675" y="2728210"/>
            <a:ext cx="2233535" cy="16489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7A05ADA-98D7-0A4D-88CF-F5115E478B6D}"/>
              </a:ext>
            </a:extLst>
          </p:cNvPr>
          <p:cNvSpPr txBox="1"/>
          <p:nvPr/>
        </p:nvSpPr>
        <p:spPr>
          <a:xfrm>
            <a:off x="916429" y="3003198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s20v10</a:t>
            </a:r>
          </a:p>
          <a:p>
            <a:pPr algn="ctr"/>
            <a:r>
              <a:rPr lang="en-US" sz="1000" dirty="0"/>
              <a:t>10.10.20/24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CD8E2-9CA8-EA42-B513-92FB20392DC6}"/>
              </a:ext>
            </a:extLst>
          </p:cNvPr>
          <p:cNvSpPr/>
          <p:nvPr/>
        </p:nvSpPr>
        <p:spPr>
          <a:xfrm>
            <a:off x="4295782" y="4724400"/>
            <a:ext cx="2381411" cy="198389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F09ACD-4562-BB40-97A0-0ED5B7791B21}"/>
              </a:ext>
            </a:extLst>
          </p:cNvPr>
          <p:cNvCxnSpPr>
            <a:cxnSpLocks/>
            <a:stCxn id="150" idx="2"/>
            <a:endCxn id="7" idx="3"/>
          </p:cNvCxnSpPr>
          <p:nvPr/>
        </p:nvCxnSpPr>
        <p:spPr>
          <a:xfrm>
            <a:off x="5540429" y="2131002"/>
            <a:ext cx="45904" cy="683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AFF991-F900-B24F-A71B-2C2EC3785B8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34441" y="3485214"/>
            <a:ext cx="1938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339AE6-763A-1E4B-9E24-42360D4F833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86488" y="4242217"/>
            <a:ext cx="0" cy="48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>
            <a:extLst>
              <a:ext uri="{FF2B5EF4-FFF2-40B4-BE49-F238E27FC236}">
                <a16:creationId xmlns:a16="http://schemas.microsoft.com/office/drawing/2014/main" id="{99CBE6CC-001D-CC45-ABE9-350F43808232}"/>
              </a:ext>
            </a:extLst>
          </p:cNvPr>
          <p:cNvSpPr/>
          <p:nvPr/>
        </p:nvSpPr>
        <p:spPr>
          <a:xfrm>
            <a:off x="4567001" y="2728210"/>
            <a:ext cx="2038663" cy="1514007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Network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4D74E3-30BB-C44C-B28B-6F1353DB8555}"/>
              </a:ext>
            </a:extLst>
          </p:cNvPr>
          <p:cNvCxnSpPr>
            <a:cxnSpLocks/>
          </p:cNvCxnSpPr>
          <p:nvPr/>
        </p:nvCxnSpPr>
        <p:spPr>
          <a:xfrm>
            <a:off x="1049309" y="2994657"/>
            <a:ext cx="0" cy="808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F28126-20B5-AC4D-BC78-F8B8A7D58C1C}"/>
              </a:ext>
            </a:extLst>
          </p:cNvPr>
          <p:cNvCxnSpPr>
            <a:cxnSpLocks/>
          </p:cNvCxnSpPr>
          <p:nvPr/>
        </p:nvCxnSpPr>
        <p:spPr>
          <a:xfrm flipH="1">
            <a:off x="1289154" y="3803385"/>
            <a:ext cx="1124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CF6ABB-1375-BB4F-A49E-D1E5BDFD1DAB}"/>
              </a:ext>
            </a:extLst>
          </p:cNvPr>
          <p:cNvCxnSpPr>
            <a:cxnSpLocks/>
          </p:cNvCxnSpPr>
          <p:nvPr/>
        </p:nvCxnSpPr>
        <p:spPr>
          <a:xfrm flipH="1">
            <a:off x="861076" y="3665699"/>
            <a:ext cx="167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F0A870-88E5-DF4D-BA86-AF8D51802AD6}"/>
              </a:ext>
            </a:extLst>
          </p:cNvPr>
          <p:cNvCxnSpPr>
            <a:cxnSpLocks/>
          </p:cNvCxnSpPr>
          <p:nvPr/>
        </p:nvCxnSpPr>
        <p:spPr>
          <a:xfrm flipV="1">
            <a:off x="1920510" y="3837831"/>
            <a:ext cx="0" cy="16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1239F3-15EB-5C47-85F7-8DB36DBF6F5E}"/>
              </a:ext>
            </a:extLst>
          </p:cNvPr>
          <p:cNvCxnSpPr>
            <a:cxnSpLocks/>
          </p:cNvCxnSpPr>
          <p:nvPr/>
        </p:nvCxnSpPr>
        <p:spPr>
          <a:xfrm>
            <a:off x="4853266" y="727637"/>
            <a:ext cx="0" cy="988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11827E-7055-BB4D-821A-C4FE4839840F}"/>
              </a:ext>
            </a:extLst>
          </p:cNvPr>
          <p:cNvCxnSpPr>
            <a:cxnSpLocks/>
          </p:cNvCxnSpPr>
          <p:nvPr/>
        </p:nvCxnSpPr>
        <p:spPr>
          <a:xfrm flipH="1">
            <a:off x="5000357" y="1549826"/>
            <a:ext cx="1124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B9C6022-01D8-F642-9CEC-6D71BF55F325}"/>
              </a:ext>
            </a:extLst>
          </p:cNvPr>
          <p:cNvCxnSpPr>
            <a:cxnSpLocks/>
          </p:cNvCxnSpPr>
          <p:nvPr/>
        </p:nvCxnSpPr>
        <p:spPr>
          <a:xfrm flipV="1">
            <a:off x="5526783" y="1584272"/>
            <a:ext cx="0" cy="16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C7BC1BE-6A56-A941-8D0D-359F901E5BB7}"/>
              </a:ext>
            </a:extLst>
          </p:cNvPr>
          <p:cNvCxnSpPr>
            <a:cxnSpLocks/>
          </p:cNvCxnSpPr>
          <p:nvPr/>
        </p:nvCxnSpPr>
        <p:spPr>
          <a:xfrm>
            <a:off x="4629392" y="1594174"/>
            <a:ext cx="238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52EF63E-C7CD-494D-A27B-D1BB432FFEDA}"/>
              </a:ext>
            </a:extLst>
          </p:cNvPr>
          <p:cNvCxnSpPr>
            <a:cxnSpLocks/>
          </p:cNvCxnSpPr>
          <p:nvPr/>
        </p:nvCxnSpPr>
        <p:spPr>
          <a:xfrm>
            <a:off x="5908706" y="5177853"/>
            <a:ext cx="0" cy="890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8D9BAE-5DE8-0C4B-932F-33ECB2337B46}"/>
              </a:ext>
            </a:extLst>
          </p:cNvPr>
          <p:cNvCxnSpPr>
            <a:cxnSpLocks/>
          </p:cNvCxnSpPr>
          <p:nvPr/>
        </p:nvCxnSpPr>
        <p:spPr>
          <a:xfrm flipV="1">
            <a:off x="5035419" y="5845675"/>
            <a:ext cx="0" cy="16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6330C5F-2E9E-9749-B739-3416F9495EF1}"/>
              </a:ext>
            </a:extLst>
          </p:cNvPr>
          <p:cNvCxnSpPr>
            <a:cxnSpLocks/>
          </p:cNvCxnSpPr>
          <p:nvPr/>
        </p:nvCxnSpPr>
        <p:spPr>
          <a:xfrm>
            <a:off x="5909682" y="5626547"/>
            <a:ext cx="238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4EE06D2-8415-7F45-88AF-E7DB97ED4C36}"/>
              </a:ext>
            </a:extLst>
          </p:cNvPr>
          <p:cNvCxnSpPr>
            <a:cxnSpLocks/>
          </p:cNvCxnSpPr>
          <p:nvPr/>
        </p:nvCxnSpPr>
        <p:spPr>
          <a:xfrm flipH="1">
            <a:off x="4498737" y="5862512"/>
            <a:ext cx="1124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28921D8-99ED-5D4E-A855-0812B885BE28}"/>
              </a:ext>
            </a:extLst>
          </p:cNvPr>
          <p:cNvSpPr txBox="1"/>
          <p:nvPr/>
        </p:nvSpPr>
        <p:spPr>
          <a:xfrm>
            <a:off x="299916" y="2732648"/>
            <a:ext cx="266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Vnet10: US West2: 10.10/16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7BA9B5-87B0-CC47-A51F-15A5E3A0DD7F}"/>
              </a:ext>
            </a:extLst>
          </p:cNvPr>
          <p:cNvSpPr txBox="1"/>
          <p:nvPr/>
        </p:nvSpPr>
        <p:spPr>
          <a:xfrm>
            <a:off x="4216927" y="458936"/>
            <a:ext cx="238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Vnet40: Brazil South: 10.40/16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D9EE48-9F73-274D-BF09-CDD9E9F8C284}"/>
              </a:ext>
            </a:extLst>
          </p:cNvPr>
          <p:cNvSpPr txBox="1"/>
          <p:nvPr/>
        </p:nvSpPr>
        <p:spPr>
          <a:xfrm>
            <a:off x="4295782" y="4710511"/>
            <a:ext cx="2362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Vnet30: Europe West: 10.30/16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4E94004-CD89-B74F-A2BC-F35039B59A1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603965" y="3485214"/>
            <a:ext cx="187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Graphic 146" descr="Laptop">
            <a:extLst>
              <a:ext uri="{FF2B5EF4-FFF2-40B4-BE49-F238E27FC236}">
                <a16:creationId xmlns:a16="http://schemas.microsoft.com/office/drawing/2014/main" id="{FBDA4D57-A330-AD4F-BAA2-BF36919B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32" y="3518899"/>
            <a:ext cx="450718" cy="450718"/>
          </a:xfrm>
          <a:prstGeom prst="rect">
            <a:avLst/>
          </a:prstGeom>
        </p:spPr>
      </p:pic>
      <p:pic>
        <p:nvPicPr>
          <p:cNvPr id="149" name="Graphic 148" descr="Laptop">
            <a:extLst>
              <a:ext uri="{FF2B5EF4-FFF2-40B4-BE49-F238E27FC236}">
                <a16:creationId xmlns:a16="http://schemas.microsoft.com/office/drawing/2014/main" id="{13F56617-4363-F94C-9CF3-647DBC18D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948" y="3926410"/>
            <a:ext cx="450718" cy="450718"/>
          </a:xfrm>
          <a:prstGeom prst="rect">
            <a:avLst/>
          </a:prstGeom>
        </p:spPr>
      </p:pic>
      <p:pic>
        <p:nvPicPr>
          <p:cNvPr id="150" name="Graphic 149" descr="Laptop">
            <a:extLst>
              <a:ext uri="{FF2B5EF4-FFF2-40B4-BE49-F238E27FC236}">
                <a16:creationId xmlns:a16="http://schemas.microsoft.com/office/drawing/2014/main" id="{96952DBE-CCC7-1542-862F-4D4BFC48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5070" y="1680284"/>
            <a:ext cx="450718" cy="450718"/>
          </a:xfrm>
          <a:prstGeom prst="rect">
            <a:avLst/>
          </a:prstGeom>
        </p:spPr>
      </p:pic>
      <p:pic>
        <p:nvPicPr>
          <p:cNvPr id="151" name="Graphic 150" descr="Laptop">
            <a:extLst>
              <a:ext uri="{FF2B5EF4-FFF2-40B4-BE49-F238E27FC236}">
                <a16:creationId xmlns:a16="http://schemas.microsoft.com/office/drawing/2014/main" id="{3D21ECD9-FAC9-8440-AE32-F039B289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3199" y="1404509"/>
            <a:ext cx="450718" cy="450718"/>
          </a:xfrm>
          <a:prstGeom prst="rect">
            <a:avLst/>
          </a:prstGeom>
        </p:spPr>
      </p:pic>
      <p:pic>
        <p:nvPicPr>
          <p:cNvPr id="154" name="Graphic 153" descr="Laptop">
            <a:extLst>
              <a:ext uri="{FF2B5EF4-FFF2-40B4-BE49-F238E27FC236}">
                <a16:creationId xmlns:a16="http://schemas.microsoft.com/office/drawing/2014/main" id="{083D7080-95E7-4042-8ABC-B0CD8C4F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2657" y="5936491"/>
            <a:ext cx="450718" cy="450718"/>
          </a:xfrm>
          <a:prstGeom prst="rect">
            <a:avLst/>
          </a:prstGeom>
        </p:spPr>
      </p:pic>
      <p:pic>
        <p:nvPicPr>
          <p:cNvPr id="155" name="Graphic 154" descr="Laptop">
            <a:extLst>
              <a:ext uri="{FF2B5EF4-FFF2-40B4-BE49-F238E27FC236}">
                <a16:creationId xmlns:a16="http://schemas.microsoft.com/office/drawing/2014/main" id="{2D8C4D7A-BD94-F449-929F-8596EB21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626" y="5367182"/>
            <a:ext cx="450718" cy="45071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09789108-23B1-C743-8099-948233295922}"/>
              </a:ext>
            </a:extLst>
          </p:cNvPr>
          <p:cNvSpPr txBox="1"/>
          <p:nvPr/>
        </p:nvSpPr>
        <p:spPr>
          <a:xfrm>
            <a:off x="1474661" y="3436571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s10v10</a:t>
            </a:r>
          </a:p>
          <a:p>
            <a:pPr algn="ctr"/>
            <a:r>
              <a:rPr lang="en-US" sz="1000" dirty="0"/>
              <a:t>10.10.10/24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4ACA324-7BB1-1E43-BED0-AAB798556EA5}"/>
              </a:ext>
            </a:extLst>
          </p:cNvPr>
          <p:cNvSpPr txBox="1"/>
          <p:nvPr/>
        </p:nvSpPr>
        <p:spPr>
          <a:xfrm>
            <a:off x="4255888" y="5496373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s10v30</a:t>
            </a:r>
          </a:p>
          <a:p>
            <a:pPr algn="ctr"/>
            <a:r>
              <a:rPr lang="en-US" sz="1000" dirty="0"/>
              <a:t>10.30.10/24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FC029E-538D-B845-9BDC-3DF45195E4B5}"/>
              </a:ext>
            </a:extLst>
          </p:cNvPr>
          <p:cNvSpPr txBox="1"/>
          <p:nvPr/>
        </p:nvSpPr>
        <p:spPr>
          <a:xfrm>
            <a:off x="4873950" y="5106606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s20v30</a:t>
            </a:r>
          </a:p>
          <a:p>
            <a:pPr algn="ctr"/>
            <a:r>
              <a:rPr lang="en-US" sz="1000" dirty="0"/>
              <a:t>10.30.20/24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D39484F-4566-674B-AA0F-610A64EA90EF}"/>
              </a:ext>
            </a:extLst>
          </p:cNvPr>
          <p:cNvSpPr txBox="1"/>
          <p:nvPr/>
        </p:nvSpPr>
        <p:spPr>
          <a:xfrm>
            <a:off x="5384199" y="1172724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s10v40</a:t>
            </a:r>
          </a:p>
          <a:p>
            <a:pPr algn="ctr"/>
            <a:r>
              <a:rPr lang="en-US" sz="1000" dirty="0"/>
              <a:t>10.40.10/24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16B141B-AE8E-8D45-AAF3-E26647E3E2E7}"/>
              </a:ext>
            </a:extLst>
          </p:cNvPr>
          <p:cNvSpPr txBox="1"/>
          <p:nvPr/>
        </p:nvSpPr>
        <p:spPr>
          <a:xfrm>
            <a:off x="1976457" y="3832373"/>
            <a:ext cx="85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vm-s10v10</a:t>
            </a:r>
          </a:p>
          <a:p>
            <a:pPr algn="ctr"/>
            <a:r>
              <a:rPr lang="en-US" sz="1000" dirty="0"/>
              <a:t>in zone 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E3ADA6-F7DE-F041-B2F2-7A6B7043185D}"/>
              </a:ext>
            </a:extLst>
          </p:cNvPr>
          <p:cNvSpPr txBox="1"/>
          <p:nvPr/>
        </p:nvSpPr>
        <p:spPr>
          <a:xfrm>
            <a:off x="4141051" y="1777367"/>
            <a:ext cx="890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vm-s20v40 in zone 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FCB042F-82F2-5146-BEDC-4C3038858B07}"/>
              </a:ext>
            </a:extLst>
          </p:cNvPr>
          <p:cNvSpPr txBox="1"/>
          <p:nvPr/>
        </p:nvSpPr>
        <p:spPr>
          <a:xfrm>
            <a:off x="5652611" y="1724211"/>
            <a:ext cx="830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vm-s10v40 in zone 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47670FF-9668-BF47-84B9-C81A9E28BE7B}"/>
              </a:ext>
            </a:extLst>
          </p:cNvPr>
          <p:cNvSpPr txBox="1"/>
          <p:nvPr/>
        </p:nvSpPr>
        <p:spPr>
          <a:xfrm>
            <a:off x="5886444" y="5746342"/>
            <a:ext cx="87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vm-s20v30</a:t>
            </a:r>
          </a:p>
          <a:p>
            <a:pPr algn="ctr"/>
            <a:r>
              <a:rPr lang="en-US" sz="1000" dirty="0"/>
              <a:t>in zone 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C5B8499-9611-2144-A04C-BE66FCE41466}"/>
              </a:ext>
            </a:extLst>
          </p:cNvPr>
          <p:cNvSpPr txBox="1"/>
          <p:nvPr/>
        </p:nvSpPr>
        <p:spPr>
          <a:xfrm>
            <a:off x="4397102" y="6304411"/>
            <a:ext cx="81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vm-s10v30</a:t>
            </a:r>
          </a:p>
          <a:p>
            <a:pPr algn="ctr"/>
            <a:r>
              <a:rPr lang="en-US" sz="1000" dirty="0"/>
              <a:t>in zone 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62A2134-FC3D-0A41-8615-DD5CDD9C9DA6}"/>
              </a:ext>
            </a:extLst>
          </p:cNvPr>
          <p:cNvSpPr txBox="1"/>
          <p:nvPr/>
        </p:nvSpPr>
        <p:spPr>
          <a:xfrm>
            <a:off x="412458" y="3903601"/>
            <a:ext cx="85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vm-s20v10</a:t>
            </a:r>
          </a:p>
          <a:p>
            <a:pPr algn="ctr"/>
            <a:r>
              <a:rPr lang="en-US" sz="1000" dirty="0"/>
              <a:t>in zone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A21979-FF86-7242-A2DD-36FFD17A50E1}"/>
              </a:ext>
            </a:extLst>
          </p:cNvPr>
          <p:cNvSpPr txBox="1"/>
          <p:nvPr/>
        </p:nvSpPr>
        <p:spPr>
          <a:xfrm>
            <a:off x="1004659" y="44563"/>
            <a:ext cx="251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Network Scenario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15C06F-B1C5-8742-81F6-2BD6B049A739}"/>
              </a:ext>
            </a:extLst>
          </p:cNvPr>
          <p:cNvSpPr/>
          <p:nvPr/>
        </p:nvSpPr>
        <p:spPr>
          <a:xfrm>
            <a:off x="8081891" y="6119745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Solution at my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 page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A18BDD6-1390-DB49-A5D7-03F9CC714749}"/>
              </a:ext>
            </a:extLst>
          </p:cNvPr>
          <p:cNvSpPr/>
          <p:nvPr/>
        </p:nvSpPr>
        <p:spPr>
          <a:xfrm>
            <a:off x="8468471" y="2687497"/>
            <a:ext cx="2233535" cy="164891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14E5819-8F21-F647-A500-B3CAB2CC2D39}"/>
              </a:ext>
            </a:extLst>
          </p:cNvPr>
          <p:cNvCxnSpPr>
            <a:cxnSpLocks/>
          </p:cNvCxnSpPr>
          <p:nvPr/>
        </p:nvCxnSpPr>
        <p:spPr>
          <a:xfrm>
            <a:off x="10018079" y="3104253"/>
            <a:ext cx="0" cy="763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E115F2-40F2-3C4F-BCB3-618A46AA5077}"/>
              </a:ext>
            </a:extLst>
          </p:cNvPr>
          <p:cNvCxnSpPr>
            <a:cxnSpLocks/>
          </p:cNvCxnSpPr>
          <p:nvPr/>
        </p:nvCxnSpPr>
        <p:spPr>
          <a:xfrm flipH="1">
            <a:off x="8648984" y="3778016"/>
            <a:ext cx="1124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D42EEA9-392A-BB46-9B42-18EB8C94D7C9}"/>
              </a:ext>
            </a:extLst>
          </p:cNvPr>
          <p:cNvCxnSpPr>
            <a:cxnSpLocks/>
          </p:cNvCxnSpPr>
          <p:nvPr/>
        </p:nvCxnSpPr>
        <p:spPr>
          <a:xfrm flipV="1">
            <a:off x="9557539" y="3770259"/>
            <a:ext cx="0" cy="24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8B4B78D-DBC4-B14F-9569-3D92586C0911}"/>
              </a:ext>
            </a:extLst>
          </p:cNvPr>
          <p:cNvCxnSpPr>
            <a:cxnSpLocks/>
          </p:cNvCxnSpPr>
          <p:nvPr/>
        </p:nvCxnSpPr>
        <p:spPr>
          <a:xfrm>
            <a:off x="10013442" y="3256480"/>
            <a:ext cx="238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DA7C318-E134-B946-8290-9D8C3E2000C1}"/>
              </a:ext>
            </a:extLst>
          </p:cNvPr>
          <p:cNvSpPr txBox="1"/>
          <p:nvPr/>
        </p:nvSpPr>
        <p:spPr>
          <a:xfrm>
            <a:off x="8340704" y="2660674"/>
            <a:ext cx="2457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Vnet20: US East: 10.20/16</a:t>
            </a:r>
          </a:p>
        </p:txBody>
      </p:sp>
      <p:pic>
        <p:nvPicPr>
          <p:cNvPr id="136" name="Graphic 135" descr="Laptop">
            <a:extLst>
              <a:ext uri="{FF2B5EF4-FFF2-40B4-BE49-F238E27FC236}">
                <a16:creationId xmlns:a16="http://schemas.microsoft.com/office/drawing/2014/main" id="{A27040B1-F90B-8B4B-860D-608CB08C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1257" y="3916349"/>
            <a:ext cx="450718" cy="450718"/>
          </a:xfrm>
          <a:prstGeom prst="rect">
            <a:avLst/>
          </a:prstGeom>
        </p:spPr>
      </p:pic>
      <p:pic>
        <p:nvPicPr>
          <p:cNvPr id="137" name="Graphic 136" descr="Laptop">
            <a:extLst>
              <a:ext uri="{FF2B5EF4-FFF2-40B4-BE49-F238E27FC236}">
                <a16:creationId xmlns:a16="http://schemas.microsoft.com/office/drawing/2014/main" id="{99FFD507-7EC6-4844-BF08-E6A183DA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655" y="3048214"/>
            <a:ext cx="450718" cy="450718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74402D49-B887-FE4C-B68E-18242795694C}"/>
              </a:ext>
            </a:extLst>
          </p:cNvPr>
          <p:cNvSpPr txBox="1"/>
          <p:nvPr/>
        </p:nvSpPr>
        <p:spPr>
          <a:xfrm>
            <a:off x="8354648" y="3783914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s10v20</a:t>
            </a:r>
          </a:p>
          <a:p>
            <a:pPr algn="ctr"/>
            <a:r>
              <a:rPr lang="en-US" sz="1000" dirty="0"/>
              <a:t>10.20.10/24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9EC541B-047D-BB4C-88E0-0A756453C4C3}"/>
              </a:ext>
            </a:extLst>
          </p:cNvPr>
          <p:cNvSpPr txBox="1"/>
          <p:nvPr/>
        </p:nvSpPr>
        <p:spPr>
          <a:xfrm>
            <a:off x="8927329" y="3133335"/>
            <a:ext cx="117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subnet s20v20</a:t>
            </a:r>
          </a:p>
          <a:p>
            <a:pPr algn="ctr"/>
            <a:r>
              <a:rPr lang="en-US" sz="1000" dirty="0"/>
              <a:t>10.20.20/24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DB5E098-0326-8245-AD8B-98EB4B1BEC18}"/>
              </a:ext>
            </a:extLst>
          </p:cNvPr>
          <p:cNvSpPr txBox="1"/>
          <p:nvPr/>
        </p:nvSpPr>
        <p:spPr>
          <a:xfrm>
            <a:off x="9956724" y="3376506"/>
            <a:ext cx="82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vm-s20v20 in zone 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EC0C236-ECED-4C48-8B0E-6A7F3A0D1A6C}"/>
              </a:ext>
            </a:extLst>
          </p:cNvPr>
          <p:cNvSpPr txBox="1"/>
          <p:nvPr/>
        </p:nvSpPr>
        <p:spPr>
          <a:xfrm>
            <a:off x="9709456" y="3977018"/>
            <a:ext cx="89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vm-s10v20 in zone 1</a:t>
            </a:r>
          </a:p>
        </p:txBody>
      </p:sp>
    </p:spTree>
    <p:extLst>
      <p:ext uri="{BB962C8B-B14F-4D97-AF65-F5344CB8AC3E}">
        <p14:creationId xmlns:p14="http://schemas.microsoft.com/office/powerpoint/2010/main" val="28741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4" grpId="0"/>
      <p:bldP spid="3" grpId="0" animBg="1"/>
      <p:bldP spid="158" grpId="0"/>
      <p:bldP spid="4" grpId="0" animBg="1"/>
      <p:bldP spid="96" grpId="0"/>
      <p:bldP spid="97" grpId="0"/>
      <p:bldP spid="98" grpId="0"/>
      <p:bldP spid="157" grpId="0"/>
      <p:bldP spid="161" grpId="0"/>
      <p:bldP spid="162" grpId="0"/>
      <p:bldP spid="163" grpId="0"/>
      <p:bldP spid="169" grpId="0"/>
      <p:bldP spid="170" grpId="0"/>
      <p:bldP spid="171" grpId="0"/>
      <p:bldP spid="172" grpId="0"/>
      <p:bldP spid="173" grpId="0"/>
      <p:bldP spid="176" grpId="0"/>
      <p:bldP spid="19" grpId="0"/>
      <p:bldP spid="122" grpId="0" animBg="1"/>
      <p:bldP spid="134" grpId="0"/>
      <p:bldP spid="138" grpId="0"/>
      <p:bldP spid="139" grpId="0"/>
      <p:bldP spid="140" grpId="0"/>
      <p:bldP spid="1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2E5FF-FD94-5A4A-9199-701FA49C7446}"/>
              </a:ext>
            </a:extLst>
          </p:cNvPr>
          <p:cNvSpPr txBox="1"/>
          <p:nvPr/>
        </p:nvSpPr>
        <p:spPr>
          <a:xfrm>
            <a:off x="1269783" y="1885285"/>
            <a:ext cx="9883639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Centers are not going away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Centers must be modernized to be meaningful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Hybrid Cloud is the new normal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Cloud must be integrated in modern DC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Connect to the Cloud Providers at high speed (100G)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Create a Landing Zone for Cloud connectivity</a:t>
            </a:r>
          </a:p>
        </p:txBody>
      </p:sp>
    </p:spTree>
    <p:extLst>
      <p:ext uri="{BB962C8B-B14F-4D97-AF65-F5344CB8AC3E}">
        <p14:creationId xmlns:p14="http://schemas.microsoft.com/office/powerpoint/2010/main" val="4146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jumping in the air&#10;&#10;Description automatically generated">
            <a:extLst>
              <a:ext uri="{FF2B5EF4-FFF2-40B4-BE49-F238E27FC236}">
                <a16:creationId xmlns:a16="http://schemas.microsoft.com/office/drawing/2014/main" id="{0A8A4A16-13D5-DF48-8DC1-AFF868F0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2611807" y="22205"/>
            <a:ext cx="8653091" cy="6489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D4A0-DDE8-314C-A05B-3F0F4B0C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808F3-1ACA-D74C-8FC9-55578F57EF1B}"/>
              </a:ext>
            </a:extLst>
          </p:cNvPr>
          <p:cNvSpPr txBox="1"/>
          <p:nvPr/>
        </p:nvSpPr>
        <p:spPr>
          <a:xfrm>
            <a:off x="1739589" y="3046632"/>
            <a:ext cx="9233210" cy="350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Muchos Gracias!!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Email: </a:t>
            </a:r>
            <a:r>
              <a:rPr lang="en-US" sz="3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kasey.shah@microsoft.com</a:t>
            </a:r>
            <a:endParaRPr lang="en-US" sz="3000" dirty="0"/>
          </a:p>
          <a:p>
            <a:pPr>
              <a:lnSpc>
                <a:spcPct val="150000"/>
              </a:lnSpc>
            </a:pPr>
            <a:r>
              <a:rPr lang="en-US" sz="3000" dirty="0"/>
              <a:t>Twitter: @kaseyshah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LinkedIn: </a:t>
            </a:r>
            <a:r>
              <a:rPr lang="en-US" sz="3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http://aka.ms/kaseyshah</a:t>
            </a:r>
            <a:endParaRPr lang="en-US" sz="3000" dirty="0"/>
          </a:p>
          <a:p>
            <a:pPr>
              <a:lnSpc>
                <a:spcPct val="150000"/>
              </a:lnSpc>
            </a:pPr>
            <a:r>
              <a:rPr lang="en-US" sz="3200" dirty="0"/>
              <a:t>GitHub: </a:t>
            </a:r>
            <a:r>
              <a:rPr lang="en-US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http://github.com/kaseyshah</a:t>
            </a:r>
            <a:r>
              <a:rPr lang="en-US" sz="3200" dirty="0"/>
              <a:t> 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25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4767F-0F90-9145-BFF0-869886C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Hybrid Cloud - DCD Chile - 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5AA8-24D3-4E4E-964C-946C9800EF18}"/>
              </a:ext>
            </a:extLst>
          </p:cNvPr>
          <p:cNvSpPr txBox="1"/>
          <p:nvPr/>
        </p:nvSpPr>
        <p:spPr>
          <a:xfrm>
            <a:off x="1269783" y="1885285"/>
            <a:ext cx="9883639" cy="301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Data Centers are not on the list of Endangered Species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Modern DC must embrace the Cloud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Hybrid Cloud is “the new normal”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Hybrid Cloud Key Considerations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94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Data Centers are not going away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6689566" y="151971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 Center is not on endangered species’ list…yet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BAB89-AB90-4A49-BE30-499CB2EC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33" y="1519711"/>
            <a:ext cx="4893789" cy="4893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64C44-0315-3949-9D27-CDD33E30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53" y="3770489"/>
            <a:ext cx="3767697" cy="2643011"/>
          </a:xfrm>
          <a:prstGeom prst="rect">
            <a:avLst/>
          </a:prstGeom>
        </p:spPr>
      </p:pic>
      <p:sp>
        <p:nvSpPr>
          <p:cNvPr id="9" name="Double Bracket 8">
            <a:extLst>
              <a:ext uri="{FF2B5EF4-FFF2-40B4-BE49-F238E27FC236}">
                <a16:creationId xmlns:a16="http://schemas.microsoft.com/office/drawing/2014/main" id="{C98BBE28-5293-EF4B-9BB3-C7FDC53D41E5}"/>
              </a:ext>
            </a:extLst>
          </p:cNvPr>
          <p:cNvSpPr/>
          <p:nvPr/>
        </p:nvSpPr>
        <p:spPr>
          <a:xfrm>
            <a:off x="2381832" y="151971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Endangered Species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71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DCs are not going away - Why?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A7E3A8A7-04EB-ED4C-8303-D630E0099E7D}"/>
              </a:ext>
            </a:extLst>
          </p:cNvPr>
          <p:cNvSpPr/>
          <p:nvPr/>
        </p:nvSpPr>
        <p:spPr>
          <a:xfrm>
            <a:off x="6731851" y="201625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Contract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with DC providers, with customers</a:t>
            </a:r>
            <a:endParaRPr lang="en-US" sz="10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5EF100F-1939-C34A-89C4-E0592EDE3837}"/>
              </a:ext>
            </a:extLst>
          </p:cNvPr>
          <p:cNvSpPr/>
          <p:nvPr/>
        </p:nvSpPr>
        <p:spPr>
          <a:xfrm>
            <a:off x="1786751" y="466175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Compatibility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AIX, main frame</a:t>
            </a:r>
            <a:endParaRPr lang="en-US" sz="1100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Medium, Large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Enterprises will continue to need DC</a:t>
            </a:r>
            <a:endParaRPr lang="en-US" sz="1200" dirty="0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84255964-2BD9-8D40-9F88-79E46DCF74F8}"/>
              </a:ext>
            </a:extLst>
          </p:cNvPr>
          <p:cNvSpPr/>
          <p:nvPr/>
        </p:nvSpPr>
        <p:spPr>
          <a:xfrm>
            <a:off x="6731851" y="466175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Compliance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Industry specific compliance requirements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69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Modern DC must embrace the Cloud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A7E3A8A7-04EB-ED4C-8303-D630E0099E7D}"/>
              </a:ext>
            </a:extLst>
          </p:cNvPr>
          <p:cNvSpPr/>
          <p:nvPr/>
        </p:nvSpPr>
        <p:spPr>
          <a:xfrm>
            <a:off x="6731851" y="201625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Finite Capabilities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DC has finite capabilities</a:t>
            </a:r>
            <a:endParaRPr lang="en-US" sz="10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5EF100F-1939-C34A-89C4-E0592EDE3837}"/>
              </a:ext>
            </a:extLst>
          </p:cNvPr>
          <p:cNvSpPr/>
          <p:nvPr/>
        </p:nvSpPr>
        <p:spPr>
          <a:xfrm>
            <a:off x="1786751" y="466175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Lack of Automation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Most DCs have little automation in place</a:t>
            </a:r>
            <a:endParaRPr lang="en-US" sz="1100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Finite Resources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DC has finite resources, even the big ones</a:t>
            </a:r>
            <a:endParaRPr lang="en-US" sz="1200" dirty="0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84255964-2BD9-8D40-9F88-79E46DCF74F8}"/>
              </a:ext>
            </a:extLst>
          </p:cNvPr>
          <p:cNvSpPr/>
          <p:nvPr/>
        </p:nvSpPr>
        <p:spPr>
          <a:xfrm>
            <a:off x="6731851" y="466175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Modest Agility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Most DCs lack speed &amp; agility for business delivery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797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328D90-CDAE-D641-981E-6A317434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71" y="1912876"/>
            <a:ext cx="4595412" cy="4515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F85A3-ACD2-2848-BC87-5298CD0D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8" y="1912876"/>
            <a:ext cx="4254520" cy="4515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Analogy - Guests for Dinner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Cena Para 20 </a:t>
            </a:r>
            <a:r>
              <a:rPr lang="en-US" sz="2200" dirty="0" err="1"/>
              <a:t>Invitados</a:t>
            </a:r>
            <a:r>
              <a:rPr lang="en-US" sz="2200" dirty="0"/>
              <a:t>?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What would you do?</a:t>
            </a:r>
            <a:endParaRPr lang="en-US" sz="1200" dirty="0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084DB296-B7C7-294C-82E2-EB4F67625D19}"/>
              </a:ext>
            </a:extLst>
          </p:cNvPr>
          <p:cNvSpPr/>
          <p:nvPr/>
        </p:nvSpPr>
        <p:spPr>
          <a:xfrm>
            <a:off x="6852114" y="213598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Refrigerador</a:t>
            </a:r>
            <a:endParaRPr lang="en-US" sz="2200" dirty="0"/>
          </a:p>
          <a:p>
            <a:pPr algn="ctr">
              <a:spcBef>
                <a:spcPts val="800"/>
              </a:spcBef>
            </a:pPr>
            <a:r>
              <a:rPr lang="en-US" dirty="0"/>
              <a:t>Check what you have in the refrigerator in your home</a:t>
            </a:r>
            <a:endParaRPr lang="en-US" sz="12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F02561F-468B-2442-8D87-049ED73A413C}"/>
              </a:ext>
            </a:extLst>
          </p:cNvPr>
          <p:cNvSpPr/>
          <p:nvPr/>
        </p:nvSpPr>
        <p:spPr>
          <a:xfrm>
            <a:off x="1786751" y="4631210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Despensa</a:t>
            </a:r>
            <a:endParaRPr lang="en-US" sz="2200" dirty="0"/>
          </a:p>
          <a:p>
            <a:pPr algn="ctr">
              <a:spcBef>
                <a:spcPts val="800"/>
              </a:spcBef>
            </a:pPr>
            <a:r>
              <a:rPr lang="en-US" dirty="0"/>
              <a:t>Check what you have in the pantry in your home</a:t>
            </a:r>
            <a:endParaRPr lang="en-US" sz="1200" dirty="0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33A9C551-59BB-3048-A030-8EA998056674}"/>
              </a:ext>
            </a:extLst>
          </p:cNvPr>
          <p:cNvSpPr/>
          <p:nvPr/>
        </p:nvSpPr>
        <p:spPr>
          <a:xfrm>
            <a:off x="6852113" y="4520139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Experiencia</a:t>
            </a:r>
            <a:endParaRPr lang="en-US" sz="2200" dirty="0"/>
          </a:p>
          <a:p>
            <a:pPr algn="ctr">
              <a:spcBef>
                <a:spcPts val="800"/>
              </a:spcBef>
            </a:pPr>
            <a:r>
              <a:rPr lang="en-US" dirty="0"/>
              <a:t>Think about your capabilities and specialties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37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9" grpId="0" animBg="1"/>
      <p:bldP spid="9" grpId="1" animBg="1"/>
      <p:bldP spid="9" grpId="2" animBg="1"/>
      <p:bldP spid="13" grpId="0" animBg="1"/>
      <p:bldP spid="13" grpId="1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D0F37-F45E-4841-A4AA-CAEA0F91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5471" y="1625600"/>
            <a:ext cx="5687912" cy="482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CA4E6-A6FC-554B-8621-B24756AE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3885" y="2131007"/>
            <a:ext cx="4608605" cy="4527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Analogy - Solution for Guests’ Dinner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Supermarcado</a:t>
            </a:r>
            <a:endParaRPr lang="en-US" sz="2200" dirty="0"/>
          </a:p>
          <a:p>
            <a:pPr algn="ctr">
              <a:spcBef>
                <a:spcPts val="800"/>
              </a:spcBef>
            </a:pPr>
            <a:r>
              <a:rPr lang="en-US" dirty="0"/>
              <a:t>You supplement your fridge &amp; pantry content with the ingredients from the grocery store</a:t>
            </a:r>
            <a:endParaRPr lang="en-US" sz="1200" dirty="0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6D2F374-6902-D146-BDDC-C9050B9CA366}"/>
              </a:ext>
            </a:extLst>
          </p:cNvPr>
          <p:cNvSpPr/>
          <p:nvPr/>
        </p:nvSpPr>
        <p:spPr>
          <a:xfrm>
            <a:off x="6406576" y="1885285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Cater from </a:t>
            </a:r>
            <a:r>
              <a:rPr lang="en-US" sz="2200" dirty="0" err="1"/>
              <a:t>restaurante</a:t>
            </a:r>
            <a:endParaRPr lang="en-US" sz="2200" dirty="0"/>
          </a:p>
          <a:p>
            <a:pPr algn="ctr">
              <a:spcBef>
                <a:spcPts val="800"/>
              </a:spcBef>
            </a:pPr>
            <a:r>
              <a:rPr lang="en-US" dirty="0"/>
              <a:t>If the food you need to make takes too long or not your expertise then order from a restaurant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756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376D16-572E-0E47-ACF2-1B38D1EB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9" y="2135984"/>
            <a:ext cx="5849781" cy="407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E0F9B-E56A-CC44-941A-03BFCFF4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63891" y="2105506"/>
            <a:ext cx="5683793" cy="3994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Guests are coming to the Data Center 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Need 500 more servers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supplement by “shopping” with the Cloud Provider</a:t>
            </a:r>
            <a:endParaRPr lang="en-US" sz="1200" dirty="0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6D2F374-6902-D146-BDDC-C9050B9CA366}"/>
              </a:ext>
            </a:extLst>
          </p:cNvPr>
          <p:cNvSpPr/>
          <p:nvPr/>
        </p:nvSpPr>
        <p:spPr>
          <a:xfrm>
            <a:off x="6440899" y="213598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Need new Capability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host the entire new app in the Cloud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93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4C47C-414D-754F-BA87-D3BCFD96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60" y="1923559"/>
            <a:ext cx="39624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B22B2-E7DD-7842-B8B7-A577F342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Hybrid Cloud is “the new normal”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A7E3A8A7-04EB-ED4C-8303-D630E0099E7D}"/>
              </a:ext>
            </a:extLst>
          </p:cNvPr>
          <p:cNvSpPr/>
          <p:nvPr/>
        </p:nvSpPr>
        <p:spPr>
          <a:xfrm>
            <a:off x="6731851" y="2105151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Bursting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Enable bursting capability for resource requirements</a:t>
            </a:r>
            <a:endParaRPr lang="en-US" sz="10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5EF100F-1939-C34A-89C4-E0592EDE3837}"/>
              </a:ext>
            </a:extLst>
          </p:cNvPr>
          <p:cNvSpPr/>
          <p:nvPr/>
        </p:nvSpPr>
        <p:spPr>
          <a:xfrm>
            <a:off x="1786751" y="4661753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Capabilities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Enhance your DC capabilities by deploying in the cloud</a:t>
            </a:r>
            <a:endParaRPr lang="en-US" sz="1100" dirty="0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97C59B47-5940-0240-AA64-30393FDB0FA6}"/>
              </a:ext>
            </a:extLst>
          </p:cNvPr>
          <p:cNvSpPr/>
          <p:nvPr/>
        </p:nvSpPr>
        <p:spPr>
          <a:xfrm>
            <a:off x="1786752" y="213598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What is Hybrid Cloud?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84255964-2BD9-8D40-9F88-79E46DCF74F8}"/>
              </a:ext>
            </a:extLst>
          </p:cNvPr>
          <p:cNvSpPr/>
          <p:nvPr/>
        </p:nvSpPr>
        <p:spPr>
          <a:xfrm>
            <a:off x="6731851" y="4661754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Scale</a:t>
            </a:r>
          </a:p>
          <a:p>
            <a:pPr algn="ctr">
              <a:spcBef>
                <a:spcPts val="800"/>
              </a:spcBef>
            </a:pPr>
            <a:r>
              <a:rPr lang="en-US" dirty="0"/>
              <a:t>make your DC infinitely more scalable with the Cloud</a:t>
            </a:r>
            <a:endParaRPr lang="en-US" sz="1400" dirty="0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D160E230-6F87-604A-9414-931DCB69DFEB}"/>
              </a:ext>
            </a:extLst>
          </p:cNvPr>
          <p:cNvSpPr/>
          <p:nvPr/>
        </p:nvSpPr>
        <p:spPr>
          <a:xfrm>
            <a:off x="7337532" y="2085790"/>
            <a:ext cx="3404129" cy="17976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/>
              <a:t>= Private + Public Cloud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6C1C21-62F3-7C43-9234-AEAEDB9E09F1}"/>
              </a:ext>
            </a:extLst>
          </p:cNvPr>
          <p:cNvSpPr txBox="1"/>
          <p:nvPr/>
        </p:nvSpPr>
        <p:spPr>
          <a:xfrm>
            <a:off x="10507851" y="26037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63A5A-D177-7844-B343-F107AB821512}"/>
              </a:ext>
            </a:extLst>
          </p:cNvPr>
          <p:cNvSpPr txBox="1"/>
          <p:nvPr/>
        </p:nvSpPr>
        <p:spPr>
          <a:xfrm>
            <a:off x="10445858" y="223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9" grpId="0" animBg="1"/>
      <p:bldP spid="9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7047</TotalTime>
  <Words>730</Words>
  <Application>Microsoft Macintosh PowerPoint</Application>
  <PresentationFormat>Widescreen</PresentationFormat>
  <Paragraphs>154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MS Shell Dlg 2</vt:lpstr>
      <vt:lpstr>Wingdings</vt:lpstr>
      <vt:lpstr>Wingdings 3</vt:lpstr>
      <vt:lpstr>Madison</vt:lpstr>
      <vt:lpstr>Hybrid Cloud “the new normal”</vt:lpstr>
      <vt:lpstr>Hybrid Cloud - DCD Chile - Agenda</vt:lpstr>
      <vt:lpstr>Data Centers are not going away</vt:lpstr>
      <vt:lpstr>DCs are not going away - Why?</vt:lpstr>
      <vt:lpstr>Modern DC must embrace the Cloud</vt:lpstr>
      <vt:lpstr>Analogy - Guests for Dinner</vt:lpstr>
      <vt:lpstr>Analogy - Solution for Guests’ Dinner</vt:lpstr>
      <vt:lpstr>Guests are coming to the Data Center </vt:lpstr>
      <vt:lpstr>Hybrid Cloud is “the new normal”</vt:lpstr>
      <vt:lpstr>Hybrid Cloud is “the new normal”</vt:lpstr>
      <vt:lpstr>Hybrid Cloud - Key Considerations</vt:lpstr>
      <vt:lpstr>Hybrid Cloud - Key Considerations</vt:lpstr>
      <vt:lpstr>Demo</vt:lpstr>
      <vt:lpstr>PowerPoint Presentation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Shah</dc:creator>
  <cp:lastModifiedBy>Kasey Shah</cp:lastModifiedBy>
  <cp:revision>4</cp:revision>
  <cp:lastPrinted>2019-08-28T14:09:10Z</cp:lastPrinted>
  <dcterms:created xsi:type="dcterms:W3CDTF">2019-08-17T23:54:26Z</dcterms:created>
  <dcterms:modified xsi:type="dcterms:W3CDTF">2019-09-01T00:12:25Z</dcterms:modified>
</cp:coreProperties>
</file>